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832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DF943-DAD8-4726-9931-A7E4983155D7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836712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800" b="1" dirty="0" smtClean="0">
                <a:solidFill>
                  <a:schemeClr val="tx2">
                    <a:lumMod val="75000"/>
                  </a:schemeClr>
                </a:solidFill>
              </a:rPr>
              <a:t>РАЗЛИЧНЫЕ ВАРИАНТЫ ПРОГРАММИРОВАНИЯ ЦИКЛИЧЕСКИХ АЛГОРИТМОВ</a:t>
            </a:r>
            <a:endParaRPr lang="ru-RU" altLang="ru-RU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912" y="-87588"/>
            <a:ext cx="91280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Виды циклов в Паскале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while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&lt;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условие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&gt; 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do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&lt;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оператор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&gt;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repeat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&lt;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оператор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&gt; 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until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&lt;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условие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&gt;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f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or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&lt;параметр := начальное значение&gt; 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to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&lt;конечное значение&gt; 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do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&lt;оператор&gt;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67544" y="260648"/>
            <a:ext cx="853244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Для решения одной и той же задачи могут быть созданы  разные программы, т.е. могут использоваться разные циклические конструкции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1520" y="4149080"/>
            <a:ext cx="860444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8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Рассмотрим пример, показывающий, что и циклический алгоритм может быть запрограммирован разными способами.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357166"/>
            <a:ext cx="79603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Рассмотрим пример:</a:t>
            </a:r>
          </a:p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Написать 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программу, в которой осуществляется ввод целых чисел и определение минимального (наименьшего) из введенных чисел. Ввод осуществляется до тех пор, пока не будет введен 0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решения данной задачи можно использовать как цикл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repeat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так</a:t>
            </a:r>
            <a:r>
              <a:rPr kumimoji="0" lang="ru-RU" sz="360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и цикл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while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42852"/>
            <a:ext cx="26994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Цикл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repeat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05273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85794"/>
            <a:ext cx="48965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chislo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var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min, x:integer;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begin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('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Введите целые числа');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(x);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min:=x;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(x);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 (x&lt;min) and (x &lt;&gt; 0) then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min:=x;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until x=0;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('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Минимальное число ',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min);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end.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5072066" y="285728"/>
            <a:ext cx="3873500" cy="6361113"/>
            <a:chOff x="2282800" y="0"/>
            <a:chExt cx="3873500" cy="6361113"/>
          </a:xfrm>
        </p:grpSpPr>
        <p:sp>
          <p:nvSpPr>
            <p:cNvPr id="38" name="Text Box 88"/>
            <p:cNvSpPr txBox="1">
              <a:spLocks noChangeArrowheads="1"/>
            </p:cNvSpPr>
            <p:nvPr/>
          </p:nvSpPr>
          <p:spPr bwMode="auto">
            <a:xfrm>
              <a:off x="4000496" y="4000504"/>
              <a:ext cx="503237" cy="287338"/>
            </a:xfrm>
            <a:prstGeom prst="rect">
              <a:avLst/>
            </a:prstGeom>
            <a:noFill/>
            <a:ln w="9525" cmpd="thickThin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/>
                <a:t>да</a:t>
              </a:r>
            </a:p>
          </p:txBody>
        </p:sp>
        <p:sp>
          <p:nvSpPr>
            <p:cNvPr id="39" name="Text Box 89"/>
            <p:cNvSpPr txBox="1">
              <a:spLocks noChangeArrowheads="1"/>
            </p:cNvSpPr>
            <p:nvPr/>
          </p:nvSpPr>
          <p:spPr bwMode="auto">
            <a:xfrm>
              <a:off x="4000496" y="5429264"/>
              <a:ext cx="503237" cy="287338"/>
            </a:xfrm>
            <a:prstGeom prst="rect">
              <a:avLst/>
            </a:prstGeom>
            <a:noFill/>
            <a:ln w="9525" cmpd="thickThin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/>
                <a:t>нет</a:t>
              </a:r>
            </a:p>
          </p:txBody>
        </p:sp>
        <p:grpSp>
          <p:nvGrpSpPr>
            <p:cNvPr id="40" name="Group 90"/>
            <p:cNvGrpSpPr>
              <a:grpSpLocks/>
            </p:cNvGrpSpPr>
            <p:nvPr/>
          </p:nvGrpSpPr>
          <p:grpSpPr bwMode="auto">
            <a:xfrm>
              <a:off x="2282802" y="0"/>
              <a:ext cx="3873502" cy="6361113"/>
              <a:chOff x="2699" y="482"/>
              <a:chExt cx="2440" cy="4007"/>
            </a:xfrm>
            <a:noFill/>
          </p:grpSpPr>
          <p:sp>
            <p:nvSpPr>
              <p:cNvPr id="47" name="AutoShape 91"/>
              <p:cNvSpPr>
                <a:spLocks noChangeArrowheads="1"/>
              </p:cNvSpPr>
              <p:nvPr/>
            </p:nvSpPr>
            <p:spPr bwMode="auto">
              <a:xfrm>
                <a:off x="3288" y="482"/>
                <a:ext cx="953" cy="272"/>
              </a:xfrm>
              <a:prstGeom prst="flowChartTerminator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Начало</a:t>
                </a:r>
              </a:p>
            </p:txBody>
          </p:sp>
          <p:sp>
            <p:nvSpPr>
              <p:cNvPr id="48" name="Line 92"/>
              <p:cNvSpPr>
                <a:spLocks noChangeShapeType="1"/>
              </p:cNvSpPr>
              <p:nvPr/>
            </p:nvSpPr>
            <p:spPr bwMode="auto">
              <a:xfrm>
                <a:off x="2700" y="2147"/>
                <a:ext cx="0" cy="1928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Line 93"/>
              <p:cNvSpPr>
                <a:spLocks noChangeShapeType="1"/>
              </p:cNvSpPr>
              <p:nvPr/>
            </p:nvSpPr>
            <p:spPr bwMode="auto">
              <a:xfrm rot="16200000">
                <a:off x="3244" y="3538"/>
                <a:ext cx="0" cy="1089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Rectangle 94"/>
              <p:cNvSpPr>
                <a:spLocks noChangeArrowheads="1"/>
              </p:cNvSpPr>
              <p:nvPr/>
            </p:nvSpPr>
            <p:spPr bwMode="auto">
              <a:xfrm>
                <a:off x="3152" y="845"/>
                <a:ext cx="1268" cy="273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Список данных</a:t>
                </a:r>
              </a:p>
            </p:txBody>
          </p:sp>
          <p:sp>
            <p:nvSpPr>
              <p:cNvPr id="51" name="Rectangle 95"/>
              <p:cNvSpPr>
                <a:spLocks noChangeArrowheads="1"/>
              </p:cNvSpPr>
              <p:nvPr/>
            </p:nvSpPr>
            <p:spPr bwMode="auto">
              <a:xfrm>
                <a:off x="3154" y="1117"/>
                <a:ext cx="1268" cy="273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min, x </a:t>
                </a:r>
                <a:r>
                  <a:rPr lang="en-US" i="1" dirty="0"/>
                  <a:t>-</a:t>
                </a:r>
                <a:r>
                  <a:rPr lang="ru-RU" i="1" dirty="0"/>
                  <a:t> </a:t>
                </a:r>
                <a:r>
                  <a:rPr lang="ru-RU" dirty="0"/>
                  <a:t>цел</a:t>
                </a:r>
              </a:p>
            </p:txBody>
          </p:sp>
          <p:sp>
            <p:nvSpPr>
              <p:cNvPr id="52" name="AutoShape 96"/>
              <p:cNvSpPr>
                <a:spLocks noChangeArrowheads="1"/>
              </p:cNvSpPr>
              <p:nvPr/>
            </p:nvSpPr>
            <p:spPr bwMode="auto">
              <a:xfrm>
                <a:off x="3334" y="1525"/>
                <a:ext cx="905" cy="181"/>
              </a:xfrm>
              <a:prstGeom prst="flowChartInputOutpu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x</a:t>
                </a:r>
                <a:endParaRPr lang="ru-RU" i="1" dirty="0"/>
              </a:p>
            </p:txBody>
          </p:sp>
          <p:sp>
            <p:nvSpPr>
              <p:cNvPr id="53" name="Rectangle 97"/>
              <p:cNvSpPr>
                <a:spLocks noChangeArrowheads="1"/>
              </p:cNvSpPr>
              <p:nvPr/>
            </p:nvSpPr>
            <p:spPr bwMode="auto">
              <a:xfrm>
                <a:off x="3334" y="1842"/>
                <a:ext cx="908" cy="215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i="1" dirty="0" smtClean="0"/>
              </a:p>
              <a:p>
                <a:pPr algn="ctr"/>
                <a:r>
                  <a:rPr lang="en-US" i="1" dirty="0" smtClean="0"/>
                  <a:t>min:=x</a:t>
                </a:r>
                <a:endParaRPr lang="en-US" i="1" dirty="0"/>
              </a:p>
              <a:p>
                <a:endParaRPr lang="ru-RU" i="1" dirty="0"/>
              </a:p>
            </p:txBody>
          </p:sp>
          <p:sp>
            <p:nvSpPr>
              <p:cNvPr id="54" name="AutoShape 98"/>
              <p:cNvSpPr>
                <a:spLocks noChangeArrowheads="1"/>
              </p:cNvSpPr>
              <p:nvPr/>
            </p:nvSpPr>
            <p:spPr bwMode="auto">
              <a:xfrm>
                <a:off x="2971" y="2597"/>
                <a:ext cx="1575" cy="405"/>
              </a:xfrm>
              <a:prstGeom prst="flowChartDecision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i="1" dirty="0" smtClean="0"/>
                  <a:t>x&lt;min </a:t>
                </a:r>
                <a:r>
                  <a:rPr lang="ru-RU" i="1" dirty="0" smtClean="0"/>
                  <a:t>и </a:t>
                </a:r>
                <a:r>
                  <a:rPr lang="en-US" i="1" dirty="0" smtClean="0"/>
                  <a:t>x&lt;&gt;0</a:t>
                </a:r>
                <a:endParaRPr lang="ru-RU" i="1" dirty="0"/>
              </a:p>
            </p:txBody>
          </p:sp>
          <p:sp>
            <p:nvSpPr>
              <p:cNvPr id="55" name="Rectangle 99"/>
              <p:cNvSpPr>
                <a:spLocks noChangeArrowheads="1"/>
              </p:cNvSpPr>
              <p:nvPr/>
            </p:nvSpPr>
            <p:spPr bwMode="auto">
              <a:xfrm>
                <a:off x="3331" y="3182"/>
                <a:ext cx="908" cy="252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i="1" dirty="0" smtClean="0"/>
              </a:p>
              <a:p>
                <a:pPr algn="ctr"/>
                <a:r>
                  <a:rPr lang="en-US" i="1" dirty="0" smtClean="0"/>
                  <a:t>min:=x</a:t>
                </a:r>
                <a:endParaRPr lang="en-US" i="1" dirty="0"/>
              </a:p>
              <a:p>
                <a:endParaRPr lang="ru-RU" i="1" dirty="0"/>
              </a:p>
            </p:txBody>
          </p:sp>
          <p:sp>
            <p:nvSpPr>
              <p:cNvPr id="56" name="AutoShape 100"/>
              <p:cNvSpPr>
                <a:spLocks noChangeArrowheads="1"/>
              </p:cNvSpPr>
              <p:nvPr/>
            </p:nvSpPr>
            <p:spPr bwMode="auto">
              <a:xfrm>
                <a:off x="4186" y="4217"/>
                <a:ext cx="953" cy="272"/>
              </a:xfrm>
              <a:prstGeom prst="flowChartTerminator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Конец</a:t>
                </a:r>
              </a:p>
            </p:txBody>
          </p:sp>
          <p:sp>
            <p:nvSpPr>
              <p:cNvPr id="57" name="Line 103"/>
              <p:cNvSpPr>
                <a:spLocks noChangeShapeType="1"/>
              </p:cNvSpPr>
              <p:nvPr/>
            </p:nvSpPr>
            <p:spPr bwMode="auto">
              <a:xfrm rot="16200000">
                <a:off x="4547" y="3631"/>
                <a:ext cx="0" cy="272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Line 104"/>
              <p:cNvSpPr>
                <a:spLocks noChangeShapeType="1"/>
              </p:cNvSpPr>
              <p:nvPr/>
            </p:nvSpPr>
            <p:spPr bwMode="auto">
              <a:xfrm>
                <a:off x="3787" y="754"/>
                <a:ext cx="0" cy="9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Line 105"/>
              <p:cNvSpPr>
                <a:spLocks noChangeShapeType="1"/>
              </p:cNvSpPr>
              <p:nvPr/>
            </p:nvSpPr>
            <p:spPr bwMode="auto">
              <a:xfrm>
                <a:off x="3787" y="1389"/>
                <a:ext cx="0" cy="136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Line 107"/>
              <p:cNvSpPr>
                <a:spLocks noChangeShapeType="1"/>
              </p:cNvSpPr>
              <p:nvPr/>
            </p:nvSpPr>
            <p:spPr bwMode="auto">
              <a:xfrm>
                <a:off x="3787" y="1706"/>
                <a:ext cx="0" cy="136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Line 108"/>
              <p:cNvSpPr>
                <a:spLocks noChangeShapeType="1"/>
              </p:cNvSpPr>
              <p:nvPr/>
            </p:nvSpPr>
            <p:spPr bwMode="auto">
              <a:xfrm>
                <a:off x="3781" y="2057"/>
                <a:ext cx="0" cy="18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109"/>
              <p:cNvSpPr>
                <a:spLocks noChangeShapeType="1"/>
              </p:cNvSpPr>
              <p:nvPr/>
            </p:nvSpPr>
            <p:spPr bwMode="auto">
              <a:xfrm>
                <a:off x="3781" y="2417"/>
                <a:ext cx="0" cy="18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110"/>
              <p:cNvSpPr>
                <a:spLocks noChangeShapeType="1"/>
              </p:cNvSpPr>
              <p:nvPr/>
            </p:nvSpPr>
            <p:spPr bwMode="auto">
              <a:xfrm>
                <a:off x="4681" y="3767"/>
                <a:ext cx="0" cy="136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AutoShape 111"/>
              <p:cNvSpPr>
                <a:spLocks noChangeArrowheads="1"/>
              </p:cNvSpPr>
              <p:nvPr/>
            </p:nvSpPr>
            <p:spPr bwMode="auto">
              <a:xfrm>
                <a:off x="4186" y="3902"/>
                <a:ext cx="905" cy="181"/>
              </a:xfrm>
              <a:prstGeom prst="flowChartInputOutpu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min</a:t>
                </a:r>
                <a:endParaRPr lang="ru-RU" i="1" dirty="0"/>
              </a:p>
            </p:txBody>
          </p:sp>
          <p:sp>
            <p:nvSpPr>
              <p:cNvPr id="65" name="Line 113"/>
              <p:cNvSpPr>
                <a:spLocks noChangeShapeType="1"/>
              </p:cNvSpPr>
              <p:nvPr/>
            </p:nvSpPr>
            <p:spPr bwMode="auto">
              <a:xfrm rot="16200000">
                <a:off x="3244" y="1603"/>
                <a:ext cx="0" cy="1089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Line 109"/>
              <p:cNvSpPr>
                <a:spLocks noChangeShapeType="1"/>
              </p:cNvSpPr>
              <p:nvPr/>
            </p:nvSpPr>
            <p:spPr bwMode="auto">
              <a:xfrm>
                <a:off x="3781" y="3002"/>
                <a:ext cx="0" cy="18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" name="AutoShape 96"/>
            <p:cNvSpPr>
              <a:spLocks noChangeArrowheads="1"/>
            </p:cNvSpPr>
            <p:nvPr/>
          </p:nvSpPr>
          <p:spPr bwMode="auto">
            <a:xfrm>
              <a:off x="3143240" y="2786058"/>
              <a:ext cx="1436687" cy="287338"/>
            </a:xfrm>
            <a:prstGeom prst="flowChartInputOutput">
              <a:avLst/>
            </a:prstGeom>
            <a:noFill/>
            <a:ln w="38100" cmpd="thickThin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 smtClean="0"/>
                <a:t>     x</a:t>
              </a:r>
              <a:endParaRPr lang="ru-RU" i="1" dirty="0"/>
            </a:p>
          </p:txBody>
        </p:sp>
        <p:sp>
          <p:nvSpPr>
            <p:cNvPr id="42" name="Line 109"/>
            <p:cNvSpPr>
              <a:spLocks noChangeShapeType="1"/>
            </p:cNvSpPr>
            <p:nvPr/>
          </p:nvSpPr>
          <p:spPr bwMode="auto">
            <a:xfrm>
              <a:off x="4000496" y="4714884"/>
              <a:ext cx="0" cy="287338"/>
            </a:xfrm>
            <a:prstGeom prst="line">
              <a:avLst/>
            </a:prstGeom>
            <a:noFill/>
            <a:ln w="28575" cmpd="thickThin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AutoShape 98"/>
            <p:cNvSpPr>
              <a:spLocks noChangeArrowheads="1"/>
            </p:cNvSpPr>
            <p:nvPr/>
          </p:nvSpPr>
          <p:spPr bwMode="auto">
            <a:xfrm>
              <a:off x="3071802" y="5000636"/>
              <a:ext cx="1857388" cy="428628"/>
            </a:xfrm>
            <a:prstGeom prst="flowChartDecision">
              <a:avLst/>
            </a:prstGeom>
            <a:noFill/>
            <a:ln w="38100" cmpd="thickThin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 smtClean="0"/>
                <a:t>x=0</a:t>
              </a:r>
              <a:endParaRPr lang="ru-RU" i="1" dirty="0"/>
            </a:p>
          </p:txBody>
        </p:sp>
        <p:sp>
          <p:nvSpPr>
            <p:cNvPr id="44" name="Line 109"/>
            <p:cNvSpPr>
              <a:spLocks noChangeShapeType="1"/>
            </p:cNvSpPr>
            <p:nvPr/>
          </p:nvSpPr>
          <p:spPr bwMode="auto">
            <a:xfrm>
              <a:off x="4000496" y="5429264"/>
              <a:ext cx="0" cy="287338"/>
            </a:xfrm>
            <a:prstGeom prst="line">
              <a:avLst/>
            </a:prstGeom>
            <a:noFill/>
            <a:ln w="28575" cmpd="thickThin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110"/>
            <p:cNvSpPr>
              <a:spLocks noChangeShapeType="1"/>
            </p:cNvSpPr>
            <p:nvPr/>
          </p:nvSpPr>
          <p:spPr bwMode="auto">
            <a:xfrm>
              <a:off x="5429256" y="5715016"/>
              <a:ext cx="0" cy="215900"/>
            </a:xfrm>
            <a:prstGeom prst="line">
              <a:avLst/>
            </a:prstGeom>
            <a:noFill/>
            <a:ln w="28575" cmpd="thickThin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Text Box 88"/>
            <p:cNvSpPr txBox="1">
              <a:spLocks noChangeArrowheads="1"/>
            </p:cNvSpPr>
            <p:nvPr/>
          </p:nvSpPr>
          <p:spPr bwMode="auto">
            <a:xfrm>
              <a:off x="4929190" y="4929198"/>
              <a:ext cx="503237" cy="287338"/>
            </a:xfrm>
            <a:prstGeom prst="rect">
              <a:avLst/>
            </a:prstGeom>
            <a:noFill/>
            <a:ln w="9525" cmpd="thickThin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/>
                <a:t>да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25026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Цикл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while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00108"/>
            <a:ext cx="5040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chislo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var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min, x:integer;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begin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('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Введите целые числа ');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(x);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min:=x;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 (x &lt;&gt; 0) do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begin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(x);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 (x&lt;min) and (x &lt;&gt; 0) then min:=x;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end;</a:t>
            </a:r>
          </a:p>
          <a:p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writeln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('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Минимальное число ',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min);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end.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929190" y="285728"/>
            <a:ext cx="3875091" cy="6361113"/>
            <a:chOff x="2281217" y="0"/>
            <a:chExt cx="3875091" cy="6361113"/>
          </a:xfrm>
        </p:grpSpPr>
        <p:sp>
          <p:nvSpPr>
            <p:cNvPr id="7" name="Text Box 88"/>
            <p:cNvSpPr txBox="1">
              <a:spLocks noChangeArrowheads="1"/>
            </p:cNvSpPr>
            <p:nvPr/>
          </p:nvSpPr>
          <p:spPr bwMode="auto">
            <a:xfrm>
              <a:off x="3997312" y="3214710"/>
              <a:ext cx="503237" cy="287338"/>
            </a:xfrm>
            <a:prstGeom prst="rect">
              <a:avLst/>
            </a:prstGeom>
            <a:noFill/>
            <a:ln w="9525" cmpd="thickThin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/>
                <a:t>да</a:t>
              </a:r>
            </a:p>
          </p:txBody>
        </p:sp>
        <p:sp>
          <p:nvSpPr>
            <p:cNvPr id="8" name="Text Box 89"/>
            <p:cNvSpPr txBox="1">
              <a:spLocks noChangeArrowheads="1"/>
            </p:cNvSpPr>
            <p:nvPr/>
          </p:nvSpPr>
          <p:spPr bwMode="auto">
            <a:xfrm>
              <a:off x="4854587" y="2714620"/>
              <a:ext cx="503237" cy="287338"/>
            </a:xfrm>
            <a:prstGeom prst="rect">
              <a:avLst/>
            </a:prstGeom>
            <a:noFill/>
            <a:ln w="9525" cmpd="thickThin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/>
                <a:t>нет</a:t>
              </a:r>
            </a:p>
          </p:txBody>
        </p:sp>
        <p:grpSp>
          <p:nvGrpSpPr>
            <p:cNvPr id="9" name="Group 90"/>
            <p:cNvGrpSpPr>
              <a:grpSpLocks/>
            </p:cNvGrpSpPr>
            <p:nvPr/>
          </p:nvGrpSpPr>
          <p:grpSpPr bwMode="auto">
            <a:xfrm>
              <a:off x="2281217" y="0"/>
              <a:ext cx="3875091" cy="6361113"/>
              <a:chOff x="2698" y="482"/>
              <a:chExt cx="2441" cy="4007"/>
            </a:xfrm>
            <a:noFill/>
          </p:grpSpPr>
          <p:sp>
            <p:nvSpPr>
              <p:cNvPr id="16" name="AutoShape 91"/>
              <p:cNvSpPr>
                <a:spLocks noChangeArrowheads="1"/>
              </p:cNvSpPr>
              <p:nvPr/>
            </p:nvSpPr>
            <p:spPr bwMode="auto">
              <a:xfrm>
                <a:off x="3288" y="482"/>
                <a:ext cx="953" cy="272"/>
              </a:xfrm>
              <a:prstGeom prst="flowChartTerminator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Начало</a:t>
                </a:r>
              </a:p>
            </p:txBody>
          </p:sp>
          <p:sp>
            <p:nvSpPr>
              <p:cNvPr id="17" name="Line 92"/>
              <p:cNvSpPr>
                <a:spLocks noChangeShapeType="1"/>
              </p:cNvSpPr>
              <p:nvPr/>
            </p:nvSpPr>
            <p:spPr bwMode="auto">
              <a:xfrm>
                <a:off x="2699" y="2192"/>
                <a:ext cx="0" cy="1882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Line 93"/>
              <p:cNvSpPr>
                <a:spLocks noChangeShapeType="1"/>
              </p:cNvSpPr>
              <p:nvPr/>
            </p:nvSpPr>
            <p:spPr bwMode="auto">
              <a:xfrm rot="16200000">
                <a:off x="3243" y="3538"/>
                <a:ext cx="0" cy="1089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Rectangle 94"/>
              <p:cNvSpPr>
                <a:spLocks noChangeArrowheads="1"/>
              </p:cNvSpPr>
              <p:nvPr/>
            </p:nvSpPr>
            <p:spPr bwMode="auto">
              <a:xfrm>
                <a:off x="3152" y="845"/>
                <a:ext cx="1268" cy="273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Список данных</a:t>
                </a:r>
              </a:p>
            </p:txBody>
          </p:sp>
          <p:sp>
            <p:nvSpPr>
              <p:cNvPr id="20" name="Rectangle 95"/>
              <p:cNvSpPr>
                <a:spLocks noChangeArrowheads="1"/>
              </p:cNvSpPr>
              <p:nvPr/>
            </p:nvSpPr>
            <p:spPr bwMode="auto">
              <a:xfrm>
                <a:off x="3154" y="1117"/>
                <a:ext cx="1268" cy="273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min, x </a:t>
                </a:r>
                <a:r>
                  <a:rPr lang="en-US" i="1" dirty="0"/>
                  <a:t>-</a:t>
                </a:r>
                <a:r>
                  <a:rPr lang="ru-RU" i="1" dirty="0"/>
                  <a:t> </a:t>
                </a:r>
                <a:r>
                  <a:rPr lang="ru-RU" dirty="0"/>
                  <a:t>цел</a:t>
                </a:r>
              </a:p>
            </p:txBody>
          </p:sp>
          <p:sp>
            <p:nvSpPr>
              <p:cNvPr id="21" name="AutoShape 96"/>
              <p:cNvSpPr>
                <a:spLocks noChangeArrowheads="1"/>
              </p:cNvSpPr>
              <p:nvPr/>
            </p:nvSpPr>
            <p:spPr bwMode="auto">
              <a:xfrm>
                <a:off x="3334" y="1525"/>
                <a:ext cx="905" cy="181"/>
              </a:xfrm>
              <a:prstGeom prst="flowChartInputOutpu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x</a:t>
                </a:r>
                <a:endParaRPr lang="ru-RU" i="1" dirty="0"/>
              </a:p>
            </p:txBody>
          </p:sp>
          <p:sp>
            <p:nvSpPr>
              <p:cNvPr id="22" name="Rectangle 97"/>
              <p:cNvSpPr>
                <a:spLocks noChangeArrowheads="1"/>
              </p:cNvSpPr>
              <p:nvPr/>
            </p:nvSpPr>
            <p:spPr bwMode="auto">
              <a:xfrm>
                <a:off x="3334" y="1842"/>
                <a:ext cx="908" cy="215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i="1" dirty="0" smtClean="0"/>
              </a:p>
              <a:p>
                <a:pPr algn="ctr"/>
                <a:r>
                  <a:rPr lang="en-US" i="1" dirty="0" smtClean="0"/>
                  <a:t>min:=x</a:t>
                </a:r>
                <a:endParaRPr lang="en-US" i="1" dirty="0"/>
              </a:p>
              <a:p>
                <a:endParaRPr lang="ru-RU" i="1" dirty="0"/>
              </a:p>
            </p:txBody>
          </p:sp>
          <p:sp>
            <p:nvSpPr>
              <p:cNvPr id="23" name="AutoShape 98"/>
              <p:cNvSpPr>
                <a:spLocks noChangeArrowheads="1"/>
              </p:cNvSpPr>
              <p:nvPr/>
            </p:nvSpPr>
            <p:spPr bwMode="auto">
              <a:xfrm>
                <a:off x="2969" y="3047"/>
                <a:ext cx="1575" cy="405"/>
              </a:xfrm>
              <a:prstGeom prst="flowChartDecision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i="1" dirty="0" smtClean="0"/>
                  <a:t>x&lt;min </a:t>
                </a:r>
                <a:r>
                  <a:rPr lang="ru-RU" i="1" dirty="0" smtClean="0"/>
                  <a:t>и </a:t>
                </a:r>
                <a:r>
                  <a:rPr lang="en-US" i="1" dirty="0" smtClean="0"/>
                  <a:t>x&lt;&gt;0</a:t>
                </a:r>
                <a:endParaRPr lang="ru-RU" i="1" dirty="0"/>
              </a:p>
            </p:txBody>
          </p:sp>
          <p:sp>
            <p:nvSpPr>
              <p:cNvPr id="24" name="Rectangle 99"/>
              <p:cNvSpPr>
                <a:spLocks noChangeArrowheads="1"/>
              </p:cNvSpPr>
              <p:nvPr/>
            </p:nvSpPr>
            <p:spPr bwMode="auto">
              <a:xfrm>
                <a:off x="3329" y="3632"/>
                <a:ext cx="908" cy="252"/>
              </a:xfrm>
              <a:prstGeom prst="rec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i="1" dirty="0" smtClean="0"/>
              </a:p>
              <a:p>
                <a:pPr algn="ctr"/>
                <a:r>
                  <a:rPr lang="en-US" i="1" dirty="0" smtClean="0"/>
                  <a:t>min:=x</a:t>
                </a:r>
                <a:endParaRPr lang="en-US" i="1" dirty="0"/>
              </a:p>
              <a:p>
                <a:endParaRPr lang="ru-RU" i="1" dirty="0"/>
              </a:p>
            </p:txBody>
          </p:sp>
          <p:sp>
            <p:nvSpPr>
              <p:cNvPr id="25" name="AutoShape 100"/>
              <p:cNvSpPr>
                <a:spLocks noChangeArrowheads="1"/>
              </p:cNvSpPr>
              <p:nvPr/>
            </p:nvSpPr>
            <p:spPr bwMode="auto">
              <a:xfrm>
                <a:off x="4186" y="4217"/>
                <a:ext cx="953" cy="272"/>
              </a:xfrm>
              <a:prstGeom prst="flowChartTerminator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Конец</a:t>
                </a:r>
              </a:p>
            </p:txBody>
          </p:sp>
          <p:sp>
            <p:nvSpPr>
              <p:cNvPr id="26" name="Line 103"/>
              <p:cNvSpPr>
                <a:spLocks noChangeShapeType="1"/>
              </p:cNvSpPr>
              <p:nvPr/>
            </p:nvSpPr>
            <p:spPr bwMode="auto">
              <a:xfrm rot="16200000">
                <a:off x="4523" y="2213"/>
                <a:ext cx="0" cy="317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104"/>
              <p:cNvSpPr>
                <a:spLocks noChangeShapeType="1"/>
              </p:cNvSpPr>
              <p:nvPr/>
            </p:nvSpPr>
            <p:spPr bwMode="auto">
              <a:xfrm>
                <a:off x="3787" y="754"/>
                <a:ext cx="0" cy="9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Line 105"/>
              <p:cNvSpPr>
                <a:spLocks noChangeShapeType="1"/>
              </p:cNvSpPr>
              <p:nvPr/>
            </p:nvSpPr>
            <p:spPr bwMode="auto">
              <a:xfrm>
                <a:off x="3787" y="1389"/>
                <a:ext cx="0" cy="136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Line 107"/>
              <p:cNvSpPr>
                <a:spLocks noChangeShapeType="1"/>
              </p:cNvSpPr>
              <p:nvPr/>
            </p:nvSpPr>
            <p:spPr bwMode="auto">
              <a:xfrm>
                <a:off x="3787" y="1706"/>
                <a:ext cx="0" cy="136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Line 108"/>
              <p:cNvSpPr>
                <a:spLocks noChangeShapeType="1"/>
              </p:cNvSpPr>
              <p:nvPr/>
            </p:nvSpPr>
            <p:spPr bwMode="auto">
              <a:xfrm>
                <a:off x="3781" y="2057"/>
                <a:ext cx="0" cy="18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Line 109"/>
              <p:cNvSpPr>
                <a:spLocks noChangeShapeType="1"/>
              </p:cNvSpPr>
              <p:nvPr/>
            </p:nvSpPr>
            <p:spPr bwMode="auto">
              <a:xfrm>
                <a:off x="3779" y="2507"/>
                <a:ext cx="0" cy="18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Line 110"/>
              <p:cNvSpPr>
                <a:spLocks noChangeShapeType="1"/>
              </p:cNvSpPr>
              <p:nvPr/>
            </p:nvSpPr>
            <p:spPr bwMode="auto">
              <a:xfrm>
                <a:off x="4679" y="2372"/>
                <a:ext cx="0" cy="1542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AutoShape 111"/>
              <p:cNvSpPr>
                <a:spLocks noChangeArrowheads="1"/>
              </p:cNvSpPr>
              <p:nvPr/>
            </p:nvSpPr>
            <p:spPr bwMode="auto">
              <a:xfrm>
                <a:off x="4186" y="3902"/>
                <a:ext cx="905" cy="181"/>
              </a:xfrm>
              <a:prstGeom prst="flowChartInputOutput">
                <a:avLst/>
              </a:prstGeom>
              <a:grp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min</a:t>
                </a:r>
                <a:endParaRPr lang="ru-RU" i="1" dirty="0"/>
              </a:p>
            </p:txBody>
          </p:sp>
          <p:sp>
            <p:nvSpPr>
              <p:cNvPr id="34" name="Line 113"/>
              <p:cNvSpPr>
                <a:spLocks noChangeShapeType="1"/>
              </p:cNvSpPr>
              <p:nvPr/>
            </p:nvSpPr>
            <p:spPr bwMode="auto">
              <a:xfrm rot="16200000">
                <a:off x="3244" y="1647"/>
                <a:ext cx="0" cy="1089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Line 109"/>
              <p:cNvSpPr>
                <a:spLocks noChangeShapeType="1"/>
              </p:cNvSpPr>
              <p:nvPr/>
            </p:nvSpPr>
            <p:spPr bwMode="auto">
              <a:xfrm>
                <a:off x="3779" y="2867"/>
                <a:ext cx="0" cy="181"/>
              </a:xfrm>
              <a:prstGeom prst="line">
                <a:avLst/>
              </a:prstGeom>
              <a:grpFill/>
              <a:ln w="28575" cmpd="thickThin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" name="AutoShape 96"/>
            <p:cNvSpPr>
              <a:spLocks noChangeArrowheads="1"/>
            </p:cNvSpPr>
            <p:nvPr/>
          </p:nvSpPr>
          <p:spPr bwMode="auto">
            <a:xfrm>
              <a:off x="3211494" y="3500462"/>
              <a:ext cx="1436687" cy="287338"/>
            </a:xfrm>
            <a:prstGeom prst="flowChartInputOutput">
              <a:avLst/>
            </a:prstGeom>
            <a:noFill/>
            <a:ln w="38100" cmpd="thickThin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 smtClean="0"/>
                <a:t> x</a:t>
              </a:r>
              <a:endParaRPr lang="ru-RU" i="1" dirty="0"/>
            </a:p>
          </p:txBody>
        </p:sp>
        <p:sp>
          <p:nvSpPr>
            <p:cNvPr id="11" name="Line 109"/>
            <p:cNvSpPr>
              <a:spLocks noChangeShapeType="1"/>
            </p:cNvSpPr>
            <p:nvPr/>
          </p:nvSpPr>
          <p:spPr bwMode="auto">
            <a:xfrm>
              <a:off x="4000496" y="4714884"/>
              <a:ext cx="0" cy="287338"/>
            </a:xfrm>
            <a:prstGeom prst="line">
              <a:avLst/>
            </a:prstGeom>
            <a:noFill/>
            <a:ln w="28575" cmpd="thickThin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>
              <a:off x="3068618" y="2786082"/>
              <a:ext cx="1857388" cy="428628"/>
            </a:xfrm>
            <a:prstGeom prst="flowChartDecision">
              <a:avLst/>
            </a:prstGeom>
            <a:noFill/>
            <a:ln w="38100" cmpd="thickThin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 smtClean="0"/>
                <a:t>x&lt;&gt;0</a:t>
              </a:r>
              <a:endParaRPr lang="ru-RU" i="1" dirty="0"/>
            </a:p>
          </p:txBody>
        </p:sp>
        <p:sp>
          <p:nvSpPr>
            <p:cNvPr id="13" name="Line 109"/>
            <p:cNvSpPr>
              <a:spLocks noChangeShapeType="1"/>
            </p:cNvSpPr>
            <p:nvPr/>
          </p:nvSpPr>
          <p:spPr bwMode="auto">
            <a:xfrm>
              <a:off x="4000496" y="5429264"/>
              <a:ext cx="0" cy="287338"/>
            </a:xfrm>
            <a:prstGeom prst="line">
              <a:avLst/>
            </a:prstGeom>
            <a:noFill/>
            <a:ln w="28575" cmpd="thickThin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110"/>
            <p:cNvSpPr>
              <a:spLocks noChangeShapeType="1"/>
            </p:cNvSpPr>
            <p:nvPr/>
          </p:nvSpPr>
          <p:spPr bwMode="auto">
            <a:xfrm>
              <a:off x="5429256" y="5715016"/>
              <a:ext cx="0" cy="215900"/>
            </a:xfrm>
            <a:prstGeom prst="line">
              <a:avLst/>
            </a:prstGeom>
            <a:noFill/>
            <a:ln w="28575" cmpd="thickThin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 Box 88"/>
            <p:cNvSpPr txBox="1">
              <a:spLocks noChangeArrowheads="1"/>
            </p:cNvSpPr>
            <p:nvPr/>
          </p:nvSpPr>
          <p:spPr bwMode="auto">
            <a:xfrm>
              <a:off x="3997331" y="4714884"/>
              <a:ext cx="503237" cy="287338"/>
            </a:xfrm>
            <a:prstGeom prst="rect">
              <a:avLst/>
            </a:prstGeom>
            <a:noFill/>
            <a:ln w="9525" cmpd="thickThin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/>
                <a:t>да</a:t>
              </a:r>
            </a:p>
          </p:txBody>
        </p:sp>
      </p:grpSp>
      <p:sp>
        <p:nvSpPr>
          <p:cNvPr id="36" name="Text Box 88"/>
          <p:cNvSpPr txBox="1">
            <a:spLocks noChangeArrowheads="1"/>
          </p:cNvSpPr>
          <p:nvPr/>
        </p:nvSpPr>
        <p:spPr bwMode="auto">
          <a:xfrm>
            <a:off x="6643702" y="5715016"/>
            <a:ext cx="503237" cy="287338"/>
          </a:xfrm>
          <a:prstGeom prst="rect">
            <a:avLst/>
          </a:prstGeom>
          <a:noFill/>
          <a:ln w="9525" cmpd="thickThin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/>
              <a:t>да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624" y="404664"/>
          <a:ext cx="7560840" cy="243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80420"/>
                <a:gridCol w="37804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</a:t>
                      </a:r>
                      <a:r>
                        <a:rPr lang="ru-RU" sz="3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входных данных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 выходных данных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-4     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56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0"/>
            <a:ext cx="2040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Цикл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for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571480"/>
            <a:ext cx="535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Написать программу, вводящую 10 целых чисел и находящую сумму положительных среди них и среднее арифметическое отрицательных.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714488"/>
            <a:ext cx="535785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program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chislo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var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s,s1, x,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k: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integer;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real;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begin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s:=0;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s1:=0;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k:=0;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for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:=1 to 10 do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begin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writeln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(‘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Введите целое число: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');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readln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(x);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if x &gt; 0 then s:=s + x else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if x &lt; 0 then s1:=s1 + x;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if x &lt; 0 then k:=k+1;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end;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:=s1/k;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writeln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(‘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Сумма положительных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‘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,s);</a:t>
            </a:r>
          </a:p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writeln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(‘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Среднее отрицательных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',sr:1:1);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end.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5286380" y="0"/>
            <a:ext cx="3621107" cy="6631129"/>
            <a:chOff x="4773862" y="213740"/>
            <a:chExt cx="4584484" cy="8098061"/>
          </a:xfrm>
        </p:grpSpPr>
        <p:grpSp>
          <p:nvGrpSpPr>
            <p:cNvPr id="51" name="Group 32"/>
            <p:cNvGrpSpPr>
              <a:grpSpLocks/>
            </p:cNvGrpSpPr>
            <p:nvPr/>
          </p:nvGrpSpPr>
          <p:grpSpPr bwMode="auto">
            <a:xfrm>
              <a:off x="4773862" y="213740"/>
              <a:ext cx="3543930" cy="8098061"/>
              <a:chOff x="2848" y="482"/>
              <a:chExt cx="2387" cy="5509"/>
            </a:xfrm>
          </p:grpSpPr>
          <p:sp>
            <p:nvSpPr>
              <p:cNvPr id="76" name="AutoShape 33"/>
              <p:cNvSpPr>
                <a:spLocks noChangeArrowheads="1"/>
              </p:cNvSpPr>
              <p:nvPr/>
            </p:nvSpPr>
            <p:spPr bwMode="auto">
              <a:xfrm>
                <a:off x="3884" y="5764"/>
                <a:ext cx="862" cy="227"/>
              </a:xfrm>
              <a:prstGeom prst="flowChartTerminator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Конец</a:t>
                </a:r>
              </a:p>
            </p:txBody>
          </p:sp>
          <p:sp>
            <p:nvSpPr>
              <p:cNvPr id="77" name="Line 34"/>
              <p:cNvSpPr>
                <a:spLocks noChangeShapeType="1"/>
              </p:cNvSpPr>
              <p:nvPr/>
            </p:nvSpPr>
            <p:spPr bwMode="auto">
              <a:xfrm rot="16200000">
                <a:off x="3355" y="1733"/>
                <a:ext cx="0" cy="998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AutoShape 35"/>
              <p:cNvSpPr>
                <a:spLocks noChangeArrowheads="1"/>
              </p:cNvSpPr>
              <p:nvPr/>
            </p:nvSpPr>
            <p:spPr bwMode="auto">
              <a:xfrm>
                <a:off x="3379" y="482"/>
                <a:ext cx="862" cy="226"/>
              </a:xfrm>
              <a:prstGeom prst="flowChartTerminator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Начало</a:t>
                </a:r>
              </a:p>
            </p:txBody>
          </p:sp>
          <p:sp>
            <p:nvSpPr>
              <p:cNvPr id="79" name="Rectangle 36"/>
              <p:cNvSpPr>
                <a:spLocks noChangeArrowheads="1"/>
              </p:cNvSpPr>
              <p:nvPr/>
            </p:nvSpPr>
            <p:spPr bwMode="auto">
              <a:xfrm>
                <a:off x="3108" y="890"/>
                <a:ext cx="1360" cy="273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dirty="0"/>
                  <a:t>Список данных</a:t>
                </a:r>
              </a:p>
            </p:txBody>
          </p:sp>
          <p:sp>
            <p:nvSpPr>
              <p:cNvPr id="80" name="Rectangle 37"/>
              <p:cNvSpPr>
                <a:spLocks noChangeArrowheads="1"/>
              </p:cNvSpPr>
              <p:nvPr/>
            </p:nvSpPr>
            <p:spPr bwMode="auto">
              <a:xfrm>
                <a:off x="3108" y="1162"/>
                <a:ext cx="1360" cy="363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s.s1.x.i</a:t>
                </a:r>
                <a:r>
                  <a:rPr lang="en-US" sz="2000" i="1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dirty="0" smtClean="0"/>
                  <a:t> </a:t>
                </a:r>
                <a:r>
                  <a:rPr lang="ru-RU" dirty="0"/>
                  <a:t>– цел</a:t>
                </a:r>
                <a:endParaRPr lang="en-US" dirty="0"/>
              </a:p>
              <a:p>
                <a:pPr algn="ctr">
                  <a:lnSpc>
                    <a:spcPct val="80000"/>
                  </a:lnSpc>
                </a:pPr>
                <a:r>
                  <a:rPr lang="en-US" sz="2000" i="1" dirty="0" err="1" smtClean="0">
                    <a:latin typeface="Times New Roman" pitchFamily="18" charset="0"/>
                    <a:cs typeface="Times New Roman" pitchFamily="18" charset="0"/>
                  </a:rPr>
                  <a:t>sr</a:t>
                </a:r>
                <a:r>
                  <a:rPr lang="ru-RU" sz="20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/>
                  <a:t>– </a:t>
                </a:r>
                <a:r>
                  <a:rPr lang="ru-RU" dirty="0"/>
                  <a:t>вещ </a:t>
                </a:r>
              </a:p>
            </p:txBody>
          </p:sp>
          <p:sp>
            <p:nvSpPr>
              <p:cNvPr id="81" name="Rectangle 38"/>
              <p:cNvSpPr>
                <a:spLocks noChangeArrowheads="1"/>
              </p:cNvSpPr>
              <p:nvPr/>
            </p:nvSpPr>
            <p:spPr bwMode="auto">
              <a:xfrm>
                <a:off x="3241" y="1660"/>
                <a:ext cx="1090" cy="486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/>
                  <a:t>:= </a:t>
                </a:r>
                <a:r>
                  <a:rPr lang="en-US" dirty="0" smtClean="0"/>
                  <a:t>0;   s1:=0;</a:t>
                </a:r>
              </a:p>
              <a:p>
                <a:pPr algn="ctr"/>
                <a:r>
                  <a:rPr lang="en-US" dirty="0" smtClean="0"/>
                  <a:t>k:=0; </a:t>
                </a:r>
                <a:endParaRPr lang="en-US" dirty="0"/>
              </a:p>
            </p:txBody>
          </p:sp>
          <p:sp>
            <p:nvSpPr>
              <p:cNvPr id="82" name="Line 41"/>
              <p:cNvSpPr>
                <a:spLocks noChangeShapeType="1"/>
              </p:cNvSpPr>
              <p:nvPr/>
            </p:nvSpPr>
            <p:spPr bwMode="auto">
              <a:xfrm>
                <a:off x="2856" y="2210"/>
                <a:ext cx="0" cy="2792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Line 42"/>
              <p:cNvSpPr>
                <a:spLocks noChangeShapeType="1"/>
              </p:cNvSpPr>
              <p:nvPr/>
            </p:nvSpPr>
            <p:spPr bwMode="auto">
              <a:xfrm rot="5400000" flipV="1">
                <a:off x="4011" y="3838"/>
                <a:ext cx="1" cy="2328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Line 44"/>
              <p:cNvSpPr>
                <a:spLocks noChangeShapeType="1"/>
              </p:cNvSpPr>
              <p:nvPr/>
            </p:nvSpPr>
            <p:spPr bwMode="auto">
              <a:xfrm>
                <a:off x="3819" y="2134"/>
                <a:ext cx="0" cy="122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Line 45"/>
              <p:cNvSpPr>
                <a:spLocks noChangeShapeType="1"/>
              </p:cNvSpPr>
              <p:nvPr/>
            </p:nvSpPr>
            <p:spPr bwMode="auto">
              <a:xfrm>
                <a:off x="3819" y="3349"/>
                <a:ext cx="0" cy="122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Line 46"/>
              <p:cNvSpPr>
                <a:spLocks noChangeShapeType="1"/>
              </p:cNvSpPr>
              <p:nvPr/>
            </p:nvSpPr>
            <p:spPr bwMode="auto">
              <a:xfrm rot="16200000">
                <a:off x="4827" y="2793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Line 47"/>
              <p:cNvSpPr>
                <a:spLocks noChangeShapeType="1"/>
              </p:cNvSpPr>
              <p:nvPr/>
            </p:nvSpPr>
            <p:spPr bwMode="auto">
              <a:xfrm>
                <a:off x="5214" y="320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Line 48"/>
              <p:cNvSpPr>
                <a:spLocks noChangeShapeType="1"/>
              </p:cNvSpPr>
              <p:nvPr/>
            </p:nvSpPr>
            <p:spPr bwMode="auto">
              <a:xfrm>
                <a:off x="3787" y="1525"/>
                <a:ext cx="0" cy="147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Line 49"/>
              <p:cNvSpPr>
                <a:spLocks noChangeShapeType="1"/>
              </p:cNvSpPr>
              <p:nvPr/>
            </p:nvSpPr>
            <p:spPr bwMode="auto">
              <a:xfrm>
                <a:off x="3787" y="709"/>
                <a:ext cx="0" cy="181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AutoShape 50"/>
              <p:cNvSpPr>
                <a:spLocks noChangeArrowheads="1"/>
              </p:cNvSpPr>
              <p:nvPr/>
            </p:nvSpPr>
            <p:spPr bwMode="auto">
              <a:xfrm>
                <a:off x="3338" y="2718"/>
                <a:ext cx="905" cy="227"/>
              </a:xfrm>
              <a:prstGeom prst="flowChartInputOutpu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ru-RU" sz="2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" name="Line 51"/>
              <p:cNvSpPr>
                <a:spLocks noChangeShapeType="1"/>
              </p:cNvSpPr>
              <p:nvPr/>
            </p:nvSpPr>
            <p:spPr bwMode="auto">
              <a:xfrm>
                <a:off x="3819" y="2572"/>
                <a:ext cx="0" cy="147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AutoShape 52"/>
              <p:cNvSpPr>
                <a:spLocks noChangeArrowheads="1"/>
              </p:cNvSpPr>
              <p:nvPr/>
            </p:nvSpPr>
            <p:spPr bwMode="auto">
              <a:xfrm>
                <a:off x="3241" y="2232"/>
                <a:ext cx="1088" cy="363"/>
              </a:xfrm>
              <a:prstGeom prst="flowChartPreparation">
                <a:avLst/>
              </a:prstGeom>
              <a:solidFill>
                <a:schemeClr val="bg1"/>
              </a:solidFill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sz="1600" i="1" dirty="0" err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en-US" sz="1600" i="1" dirty="0"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600" i="1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ru-RU" sz="16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Line 53"/>
              <p:cNvSpPr>
                <a:spLocks noChangeShapeType="1"/>
              </p:cNvSpPr>
              <p:nvPr/>
            </p:nvSpPr>
            <p:spPr bwMode="auto">
              <a:xfrm>
                <a:off x="3819" y="3689"/>
                <a:ext cx="0" cy="1298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2" name="Группа 49"/>
            <p:cNvGrpSpPr/>
            <p:nvPr/>
          </p:nvGrpSpPr>
          <p:grpSpPr>
            <a:xfrm>
              <a:off x="5214942" y="2743713"/>
              <a:ext cx="4143404" cy="5239102"/>
              <a:chOff x="5214942" y="2743713"/>
              <a:chExt cx="4143404" cy="5239102"/>
            </a:xfrm>
          </p:grpSpPr>
          <p:sp>
            <p:nvSpPr>
              <p:cNvPr id="53" name="AutoShape 98"/>
              <p:cNvSpPr>
                <a:spLocks noChangeArrowheads="1"/>
              </p:cNvSpPr>
              <p:nvPr/>
            </p:nvSpPr>
            <p:spPr bwMode="auto">
              <a:xfrm>
                <a:off x="5214942" y="4000504"/>
                <a:ext cx="1857388" cy="428628"/>
              </a:xfrm>
              <a:prstGeom prst="flowChartDecision">
                <a:avLst/>
              </a:prstGeom>
              <a:no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x&gt;0</a:t>
                </a:r>
                <a:endParaRPr lang="ru-RU" i="1" dirty="0"/>
              </a:p>
            </p:txBody>
          </p:sp>
          <p:sp>
            <p:nvSpPr>
              <p:cNvPr id="54" name="Line 45"/>
              <p:cNvSpPr>
                <a:spLocks noChangeShapeType="1"/>
              </p:cNvSpPr>
              <p:nvPr/>
            </p:nvSpPr>
            <p:spPr bwMode="auto">
              <a:xfrm>
                <a:off x="6143636" y="3857628"/>
                <a:ext cx="0" cy="180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AutoShape 98"/>
              <p:cNvSpPr>
                <a:spLocks noChangeArrowheads="1"/>
              </p:cNvSpPr>
              <p:nvPr/>
            </p:nvSpPr>
            <p:spPr bwMode="auto">
              <a:xfrm>
                <a:off x="7286612" y="4500570"/>
                <a:ext cx="1857388" cy="428628"/>
              </a:xfrm>
              <a:prstGeom prst="flowChartDecision">
                <a:avLst/>
              </a:prstGeom>
              <a:no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x&lt;0</a:t>
                </a:r>
                <a:endParaRPr lang="ru-RU" i="1" dirty="0"/>
              </a:p>
            </p:txBody>
          </p:sp>
          <p:sp>
            <p:nvSpPr>
              <p:cNvPr id="56" name="Line 45"/>
              <p:cNvSpPr>
                <a:spLocks noChangeShapeType="1"/>
              </p:cNvSpPr>
              <p:nvPr/>
            </p:nvSpPr>
            <p:spPr bwMode="auto">
              <a:xfrm>
                <a:off x="7000892" y="7715280"/>
                <a:ext cx="0" cy="267535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Rectangle 38"/>
              <p:cNvSpPr>
                <a:spLocks noChangeArrowheads="1"/>
              </p:cNvSpPr>
              <p:nvPr/>
            </p:nvSpPr>
            <p:spPr bwMode="auto">
              <a:xfrm>
                <a:off x="5357818" y="4572008"/>
                <a:ext cx="1618301" cy="35719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  s := s + x   </a:t>
                </a:r>
                <a:endParaRPr lang="en-US" dirty="0"/>
              </a:p>
            </p:txBody>
          </p:sp>
          <p:sp>
            <p:nvSpPr>
              <p:cNvPr id="58" name="Rectangle 38"/>
              <p:cNvSpPr>
                <a:spLocks noChangeArrowheads="1"/>
              </p:cNvSpPr>
              <p:nvPr/>
            </p:nvSpPr>
            <p:spPr bwMode="auto">
              <a:xfrm>
                <a:off x="7525699" y="5072074"/>
                <a:ext cx="1618301" cy="35719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s1 := s1 + x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  </a:t>
                </a:r>
                <a:endParaRPr lang="en-US" dirty="0"/>
              </a:p>
            </p:txBody>
          </p:sp>
          <p:sp>
            <p:nvSpPr>
              <p:cNvPr id="59" name="Line 45"/>
              <p:cNvSpPr>
                <a:spLocks noChangeShapeType="1"/>
              </p:cNvSpPr>
              <p:nvPr/>
            </p:nvSpPr>
            <p:spPr bwMode="auto">
              <a:xfrm>
                <a:off x="8215338" y="4929198"/>
                <a:ext cx="0" cy="180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Line 45"/>
              <p:cNvSpPr>
                <a:spLocks noChangeShapeType="1"/>
              </p:cNvSpPr>
              <p:nvPr/>
            </p:nvSpPr>
            <p:spPr bwMode="auto">
              <a:xfrm>
                <a:off x="8215338" y="5429264"/>
                <a:ext cx="0" cy="180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AutoShape 98"/>
              <p:cNvSpPr>
                <a:spLocks noChangeArrowheads="1"/>
              </p:cNvSpPr>
              <p:nvPr/>
            </p:nvSpPr>
            <p:spPr bwMode="auto">
              <a:xfrm>
                <a:off x="7286612" y="5572140"/>
                <a:ext cx="1857388" cy="428628"/>
              </a:xfrm>
              <a:prstGeom prst="flowChartDecision">
                <a:avLst/>
              </a:prstGeom>
              <a:noFill/>
              <a:ln w="38100" cmpd="thickThin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 smtClean="0"/>
                  <a:t>x&lt;0</a:t>
                </a:r>
                <a:endParaRPr lang="ru-RU" i="1" dirty="0"/>
              </a:p>
            </p:txBody>
          </p:sp>
          <p:sp>
            <p:nvSpPr>
              <p:cNvPr id="62" name="Line 45"/>
              <p:cNvSpPr>
                <a:spLocks noChangeShapeType="1"/>
              </p:cNvSpPr>
              <p:nvPr/>
            </p:nvSpPr>
            <p:spPr bwMode="auto">
              <a:xfrm>
                <a:off x="8215338" y="6000768"/>
                <a:ext cx="0" cy="252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Rectangle 38"/>
              <p:cNvSpPr>
                <a:spLocks noChangeArrowheads="1"/>
              </p:cNvSpPr>
              <p:nvPr/>
            </p:nvSpPr>
            <p:spPr bwMode="auto">
              <a:xfrm>
                <a:off x="7525699" y="6215082"/>
                <a:ext cx="1618301" cy="35719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k := k + 1   </a:t>
                </a:r>
                <a:endParaRPr lang="en-US" dirty="0"/>
              </a:p>
            </p:txBody>
          </p:sp>
          <p:sp>
            <p:nvSpPr>
              <p:cNvPr id="64" name="Line 45"/>
              <p:cNvSpPr>
                <a:spLocks noChangeShapeType="1"/>
              </p:cNvSpPr>
              <p:nvPr/>
            </p:nvSpPr>
            <p:spPr bwMode="auto">
              <a:xfrm>
                <a:off x="8215338" y="6606000"/>
                <a:ext cx="0" cy="252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Text Box 88"/>
              <p:cNvSpPr txBox="1">
                <a:spLocks noChangeArrowheads="1"/>
              </p:cNvSpPr>
              <p:nvPr/>
            </p:nvSpPr>
            <p:spPr bwMode="auto">
              <a:xfrm>
                <a:off x="6715140" y="3214686"/>
                <a:ext cx="503237" cy="287338"/>
              </a:xfrm>
              <a:prstGeom prst="rect">
                <a:avLst/>
              </a:prstGeom>
              <a:noFill/>
              <a:ln w="9525" cmpd="thickThin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600" dirty="0"/>
                  <a:t>да</a:t>
                </a:r>
              </a:p>
            </p:txBody>
          </p:sp>
          <p:sp>
            <p:nvSpPr>
              <p:cNvPr id="66" name="Text Box 88"/>
              <p:cNvSpPr txBox="1">
                <a:spLocks noChangeArrowheads="1"/>
              </p:cNvSpPr>
              <p:nvPr/>
            </p:nvSpPr>
            <p:spPr bwMode="auto">
              <a:xfrm>
                <a:off x="6643702" y="4286256"/>
                <a:ext cx="503237" cy="287338"/>
              </a:xfrm>
              <a:prstGeom prst="rect">
                <a:avLst/>
              </a:prstGeom>
              <a:noFill/>
              <a:ln w="9525" cmpd="thickThin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600" dirty="0"/>
                  <a:t>да</a:t>
                </a:r>
              </a:p>
            </p:txBody>
          </p:sp>
          <p:sp>
            <p:nvSpPr>
              <p:cNvPr id="67" name="Text Box 88"/>
              <p:cNvSpPr txBox="1">
                <a:spLocks noChangeArrowheads="1"/>
              </p:cNvSpPr>
              <p:nvPr/>
            </p:nvSpPr>
            <p:spPr bwMode="auto">
              <a:xfrm>
                <a:off x="7034955" y="3877852"/>
                <a:ext cx="686175" cy="353311"/>
              </a:xfrm>
              <a:prstGeom prst="rect">
                <a:avLst/>
              </a:prstGeom>
              <a:noFill/>
              <a:ln w="9525" cmpd="thickThin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600" dirty="0" smtClean="0"/>
                  <a:t>нет</a:t>
                </a:r>
                <a:endParaRPr lang="ru-RU" sz="1600" dirty="0"/>
              </a:p>
            </p:txBody>
          </p:sp>
          <p:sp>
            <p:nvSpPr>
              <p:cNvPr id="68" name="Text Box 88"/>
              <p:cNvSpPr txBox="1">
                <a:spLocks noChangeArrowheads="1"/>
              </p:cNvSpPr>
              <p:nvPr/>
            </p:nvSpPr>
            <p:spPr bwMode="auto">
              <a:xfrm>
                <a:off x="8429652" y="4786322"/>
                <a:ext cx="503237" cy="287338"/>
              </a:xfrm>
              <a:prstGeom prst="rect">
                <a:avLst/>
              </a:prstGeom>
              <a:noFill/>
              <a:ln w="9525" cmpd="thickThin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600" dirty="0"/>
                  <a:t>да</a:t>
                </a:r>
              </a:p>
            </p:txBody>
          </p:sp>
          <p:sp>
            <p:nvSpPr>
              <p:cNvPr id="69" name="Text Box 88"/>
              <p:cNvSpPr txBox="1">
                <a:spLocks noChangeArrowheads="1"/>
              </p:cNvSpPr>
              <p:nvPr/>
            </p:nvSpPr>
            <p:spPr bwMode="auto">
              <a:xfrm>
                <a:off x="8501090" y="5929330"/>
                <a:ext cx="503237" cy="287338"/>
              </a:xfrm>
              <a:prstGeom prst="rect">
                <a:avLst/>
              </a:prstGeom>
              <a:noFill/>
              <a:ln w="9525" cmpd="thickThin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600" dirty="0"/>
                  <a:t>да</a:t>
                </a:r>
              </a:p>
            </p:txBody>
          </p:sp>
          <p:sp>
            <p:nvSpPr>
              <p:cNvPr id="70" name="Line 46"/>
              <p:cNvSpPr>
                <a:spLocks noChangeShapeType="1"/>
              </p:cNvSpPr>
              <p:nvPr/>
            </p:nvSpPr>
            <p:spPr bwMode="auto">
              <a:xfrm rot="16200000">
                <a:off x="8170892" y="1901809"/>
                <a:ext cx="0" cy="2340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Line 53"/>
              <p:cNvSpPr>
                <a:spLocks noChangeShapeType="1"/>
              </p:cNvSpPr>
              <p:nvPr/>
            </p:nvSpPr>
            <p:spPr bwMode="auto">
              <a:xfrm>
                <a:off x="9358346" y="3071810"/>
                <a:ext cx="0" cy="4032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Text Box 88"/>
              <p:cNvSpPr txBox="1">
                <a:spLocks noChangeArrowheads="1"/>
              </p:cNvSpPr>
              <p:nvPr/>
            </p:nvSpPr>
            <p:spPr bwMode="auto">
              <a:xfrm>
                <a:off x="6944511" y="2743713"/>
                <a:ext cx="757613" cy="353311"/>
              </a:xfrm>
              <a:prstGeom prst="rect">
                <a:avLst/>
              </a:prstGeom>
              <a:noFill/>
              <a:ln w="9525" cmpd="thickThin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600" dirty="0" smtClean="0"/>
                  <a:t>нет</a:t>
                </a:r>
                <a:endParaRPr lang="ru-RU" sz="1600" dirty="0"/>
              </a:p>
            </p:txBody>
          </p:sp>
          <p:sp>
            <p:nvSpPr>
              <p:cNvPr id="73" name="Line 46"/>
              <p:cNvSpPr>
                <a:spLocks noChangeShapeType="1"/>
              </p:cNvSpPr>
              <p:nvPr/>
            </p:nvSpPr>
            <p:spPr bwMode="auto">
              <a:xfrm rot="16200000">
                <a:off x="8170892" y="5902338"/>
                <a:ext cx="0" cy="2340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Line 43"/>
              <p:cNvSpPr>
                <a:spLocks noChangeShapeType="1"/>
              </p:cNvSpPr>
              <p:nvPr/>
            </p:nvSpPr>
            <p:spPr bwMode="auto">
              <a:xfrm>
                <a:off x="7000892" y="7072338"/>
                <a:ext cx="0" cy="288000"/>
              </a:xfrm>
              <a:prstGeom prst="line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AutoShape 40"/>
              <p:cNvSpPr>
                <a:spLocks noChangeArrowheads="1"/>
              </p:cNvSpPr>
              <p:nvPr/>
            </p:nvSpPr>
            <p:spPr bwMode="auto">
              <a:xfrm>
                <a:off x="6215074" y="7358090"/>
                <a:ext cx="1343635" cy="399832"/>
              </a:xfrm>
              <a:prstGeom prst="flowChartInputOutput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s, </a:t>
                </a:r>
                <a:r>
                  <a:rPr lang="en-US" sz="2000" i="1" dirty="0" err="1" smtClean="0">
                    <a:latin typeface="Times New Roman" pitchFamily="18" charset="0"/>
                    <a:cs typeface="Times New Roman" pitchFamily="18" charset="0"/>
                  </a:rPr>
                  <a:t>sr</a:t>
                </a:r>
                <a:endParaRPr lang="ru-RU" sz="2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357298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число повторений тела цикла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неизвестно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 лучше воспользоваться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циклами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если число повторений цикла известно, то циклом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2571736" y="214290"/>
            <a:ext cx="4230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Опорный конспект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1187450" y="4508500"/>
            <a:ext cx="3816350" cy="504825"/>
          </a:xfrm>
          <a:prstGeom prst="rect">
            <a:avLst/>
          </a:prstGeom>
          <a:noFill/>
          <a:ln>
            <a:solidFill>
              <a:schemeClr val="tx2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hile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цикл-ПОК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A)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1187450" y="3213100"/>
            <a:ext cx="3816350" cy="504825"/>
          </a:xfrm>
          <a:prstGeom prst="rect">
            <a:avLst/>
          </a:prstGeom>
          <a:noFill/>
          <a:ln>
            <a:solidFill>
              <a:schemeClr val="tx2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(цикл-ДО)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1187449" y="2060575"/>
            <a:ext cx="3816000" cy="576263"/>
          </a:xfrm>
          <a:prstGeom prst="rect">
            <a:avLst/>
          </a:prstGeom>
          <a:noFill/>
          <a:ln>
            <a:solidFill>
              <a:schemeClr val="tx2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(цикл с параметром)</a:t>
            </a:r>
          </a:p>
        </p:txBody>
      </p:sp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5724525" y="1989138"/>
            <a:ext cx="3168650" cy="863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Число повторений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цикла известно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 flipV="1">
            <a:off x="857224" y="1500174"/>
            <a:ext cx="0" cy="3240000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8" name="Text Box 12"/>
          <p:cNvSpPr txBox="1">
            <a:spLocks noChangeArrowheads="1"/>
          </p:cNvSpPr>
          <p:nvPr/>
        </p:nvSpPr>
        <p:spPr bwMode="auto">
          <a:xfrm>
            <a:off x="539750" y="981075"/>
            <a:ext cx="8135938" cy="53194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1950" algn="just">
              <a:lnSpc>
                <a:spcPct val="110000"/>
              </a:lnSpc>
              <a:spcBef>
                <a:spcPct val="5000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вида операторов цикла: </a:t>
            </a: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5651500" y="3644900"/>
            <a:ext cx="3168650" cy="863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Число повторений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цикла неизвестно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rot="5400000" flipV="1">
            <a:off x="1006476" y="2241550"/>
            <a:ext cx="0" cy="358775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rot="5400000" flipV="1">
            <a:off x="1006476" y="4545012"/>
            <a:ext cx="0" cy="358775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rot="5400000" flipV="1">
            <a:off x="1006476" y="3321050"/>
            <a:ext cx="0" cy="358775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rot="5400000" flipV="1">
            <a:off x="5361752" y="2068868"/>
            <a:ext cx="0" cy="720000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rot="5400000" flipV="1">
            <a:off x="5039519" y="3464719"/>
            <a:ext cx="576262" cy="647700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rot="16200000">
            <a:off x="5003800" y="4076700"/>
            <a:ext cx="647700" cy="647700"/>
          </a:xfrm>
          <a:prstGeom prst="line">
            <a:avLst/>
          </a:prstGeom>
          <a:noFill/>
          <a:ln w="38100" algn="ctr">
            <a:solidFill>
              <a:schemeClr val="tx2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285728"/>
            <a:ext cx="7942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Выполнить задание (работа в группах)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6883" y="1857364"/>
            <a:ext cx="84571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Проанализируйте фрагменты программ. Запишите результат их работы. Для каждого случая запишите фрагмент программы, обеспечивающий такой же результат, но с использование другого оператора цикла.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142984"/>
            <a:ext cx="328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№ 202 РТ с. 153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6883" y="4643446"/>
            <a:ext cx="8457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Написать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программу, которая вычисляет сумму всех четных чисел в диапазоне от 1 до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357166"/>
            <a:ext cx="4066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Домашнее задание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57161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3.5.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глава 3 №7, 9  п.3.5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637</Words>
  <Application>Microsoft Office PowerPoint</Application>
  <PresentationFormat>Экран (4:3)</PresentationFormat>
  <Paragraphs>139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55</cp:revision>
  <dcterms:created xsi:type="dcterms:W3CDTF">2017-06-26T05:51:10Z</dcterms:created>
  <dcterms:modified xsi:type="dcterms:W3CDTF">2017-06-26T21:14:35Z</dcterms:modified>
</cp:coreProperties>
</file>